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to Serif" panose="02020600060500020200" pitchFamily="18" charset="0"/>
      <p:regular r:id="rId14"/>
      <p:bold r:id="rId15"/>
      <p:italic r:id="rId16"/>
      <p:boldItalic r:id="rId17"/>
    </p:embeddedFont>
    <p:embeddedFont>
      <p:font typeface="Open Sans Bold" panose="020B0604020202020204" charset="0"/>
      <p:regular r:id="rId18"/>
    </p:embeddedFont>
    <p:embeddedFont>
      <p:font typeface="Open Sans Extra Bold" panose="020B0604020202020204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Bold" panose="00000800000000000000" charset="0"/>
      <p:regular r:id="rId24"/>
    </p:embeddedFont>
    <p:embeddedFont>
      <p:font typeface="Poppins ExtraBold" panose="00000900000000000000" pitchFamily="2" charset="0"/>
      <p:regular r:id="rId25"/>
      <p:bold r:id="rId26"/>
      <p:boldItalic r:id="rId27"/>
    </p:embeddedFont>
    <p:embeddedFont>
      <p:font typeface="Poppins Medium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320" y="-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18.svg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sv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svg"/><Relationship Id="rId1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5.png"/><Relationship Id="rId17" Type="http://schemas.openxmlformats.org/officeDocument/2006/relationships/hyperlink" Target="mailto:ElearnItDz@gmail.com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2537760" y="540203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6745">
            <a:off x="7616063" y="-23683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6177408" y="768153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4528739" y="9831871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25511" y="448215"/>
            <a:ext cx="9390570" cy="9390570"/>
          </a:xfrm>
          <a:custGeom>
            <a:avLst/>
            <a:gdLst/>
            <a:ahLst/>
            <a:cxnLst/>
            <a:rect l="l" t="t" r="r" b="b"/>
            <a:pathLst>
              <a:path w="9390570" h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19305" y="942008"/>
            <a:ext cx="8402983" cy="8402983"/>
          </a:xfrm>
          <a:custGeom>
            <a:avLst/>
            <a:gdLst/>
            <a:ahLst/>
            <a:cxnLst/>
            <a:rect l="l" t="t" r="r" b="b"/>
            <a:pathLst>
              <a:path w="8402983" h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3718" y="1406421"/>
            <a:ext cx="7474157" cy="7474157"/>
          </a:xfrm>
          <a:custGeom>
            <a:avLst/>
            <a:gdLst/>
            <a:ahLst/>
            <a:cxnLst/>
            <a:rect l="l" t="t" r="r" b="b"/>
            <a:pathLst>
              <a:path w="7474157" h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49272" y="1971989"/>
            <a:ext cx="6343048" cy="634302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5041" r="-3477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6392320" y="277894"/>
            <a:ext cx="1501611" cy="1501611"/>
          </a:xfrm>
          <a:custGeom>
            <a:avLst/>
            <a:gdLst/>
            <a:ahLst/>
            <a:cxnLst/>
            <a:rect l="l" t="t" r="r" b="b"/>
            <a:pathLst>
              <a:path w="1501611" h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34729" y="8890431"/>
            <a:ext cx="977469" cy="977469"/>
          </a:xfrm>
          <a:custGeom>
            <a:avLst/>
            <a:gdLst/>
            <a:ahLst/>
            <a:cxnLst/>
            <a:rect l="l" t="t" r="r" b="b"/>
            <a:pathLst>
              <a:path w="977469" h="977469">
                <a:moveTo>
                  <a:pt x="0" y="0"/>
                </a:moveTo>
                <a:lnTo>
                  <a:pt x="977469" y="0"/>
                </a:lnTo>
                <a:lnTo>
                  <a:pt x="977469" y="977469"/>
                </a:lnTo>
                <a:lnTo>
                  <a:pt x="0" y="977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10558" y="7621235"/>
            <a:ext cx="1259344" cy="1259344"/>
          </a:xfrm>
          <a:custGeom>
            <a:avLst/>
            <a:gdLst/>
            <a:ahLst/>
            <a:cxnLst/>
            <a:rect l="l" t="t" r="r" b="b"/>
            <a:pathLst>
              <a:path w="1259344" h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8226" y="8983928"/>
            <a:ext cx="790476" cy="790476"/>
          </a:xfrm>
          <a:custGeom>
            <a:avLst/>
            <a:gdLst/>
            <a:ahLst/>
            <a:cxnLst/>
            <a:rect l="l" t="t" r="r" b="b"/>
            <a:pathLst>
              <a:path w="790476" h="790476">
                <a:moveTo>
                  <a:pt x="0" y="0"/>
                </a:moveTo>
                <a:lnTo>
                  <a:pt x="790476" y="0"/>
                </a:lnTo>
                <a:lnTo>
                  <a:pt x="790476" y="790475"/>
                </a:lnTo>
                <a:lnTo>
                  <a:pt x="0" y="790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1842" y="9093728"/>
            <a:ext cx="603244" cy="613989"/>
          </a:xfrm>
          <a:custGeom>
            <a:avLst/>
            <a:gdLst/>
            <a:ahLst/>
            <a:cxnLst/>
            <a:rect l="l" t="t" r="r" b="b"/>
            <a:pathLst>
              <a:path w="603244" h="613989">
                <a:moveTo>
                  <a:pt x="0" y="0"/>
                </a:moveTo>
                <a:lnTo>
                  <a:pt x="603244" y="0"/>
                </a:lnTo>
                <a:lnTo>
                  <a:pt x="603244" y="613989"/>
                </a:lnTo>
                <a:lnTo>
                  <a:pt x="0" y="6139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85903" y="266700"/>
            <a:ext cx="4043297" cy="1280377"/>
          </a:xfrm>
          <a:custGeom>
            <a:avLst/>
            <a:gdLst/>
            <a:ahLst/>
            <a:cxnLst/>
            <a:rect l="l" t="t" r="r" b="b"/>
            <a:pathLst>
              <a:path w="4043297" h="1280377">
                <a:moveTo>
                  <a:pt x="0" y="0"/>
                </a:moveTo>
                <a:lnTo>
                  <a:pt x="4043297" y="0"/>
                </a:lnTo>
                <a:lnTo>
                  <a:pt x="4043297" y="1280378"/>
                </a:lnTo>
                <a:lnTo>
                  <a:pt x="0" y="12803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72462" y="9265143"/>
            <a:ext cx="4118676" cy="44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6"/>
              </a:lnSpc>
            </a:pPr>
            <a:r>
              <a:rPr lang="en-US" sz="2900">
                <a:solidFill>
                  <a:srgbClr val="000000"/>
                </a:solidFill>
                <a:latin typeface="Poppins Medium Bold"/>
              </a:rPr>
              <a:t>@learnit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2462" y="9030000"/>
            <a:ext cx="3571016" cy="27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</a:pPr>
            <a:r>
              <a:rPr lang="en-US" sz="1683">
                <a:solidFill>
                  <a:srgbClr val="000000"/>
                </a:solidFill>
                <a:latin typeface="Poppins"/>
              </a:rPr>
              <a:t>social-media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4729" y="1790700"/>
            <a:ext cx="7496811" cy="197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8"/>
              </a:lnSpc>
            </a:pPr>
            <a:r>
              <a:rPr lang="en-US" sz="6586" dirty="0">
                <a:solidFill>
                  <a:srgbClr val="000000"/>
                </a:solidFill>
                <a:latin typeface="Poppins Bold"/>
              </a:rPr>
              <a:t>PLATE-FORME ÉDUCATIVE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614" y="4357502"/>
            <a:ext cx="5549696" cy="48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2"/>
              </a:lnSpc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BOUTALBI Mohammed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Iliass</a:t>
            </a:r>
            <a:endParaRPr lang="en-US" sz="4400" spc="148" dirty="0">
              <a:solidFill>
                <a:srgbClr val="000000"/>
              </a:solidFill>
              <a:latin typeface="Poppins Medium Bold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680EA41-A9C8-7577-1069-ECF989DB71AE}"/>
              </a:ext>
            </a:extLst>
          </p:cNvPr>
          <p:cNvSpPr txBox="1"/>
          <p:nvPr/>
        </p:nvSpPr>
        <p:spPr>
          <a:xfrm>
            <a:off x="1013576" y="5026740"/>
            <a:ext cx="15425171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42"/>
              </a:lnSpc>
            </a:pPr>
            <a:r>
              <a:rPr lang="en-US" sz="3200" spc="148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Derdour mohamed </a:t>
            </a:r>
            <a:endParaRPr lang="en-US" sz="4400" spc="148" dirty="0">
              <a:solidFill>
                <a:srgbClr val="000000"/>
              </a:solidFill>
              <a:latin typeface="Poppins Medium Bold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2E649F-E018-9F25-127C-3A7A488B806F}"/>
              </a:ext>
            </a:extLst>
          </p:cNvPr>
          <p:cNvSpPr txBox="1"/>
          <p:nvPr/>
        </p:nvSpPr>
        <p:spPr>
          <a:xfrm>
            <a:off x="990600" y="5751405"/>
            <a:ext cx="10940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TARGANT Rachid Ryan</a:t>
            </a:r>
            <a:endParaRPr lang="en-US" sz="3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B0C41EA-D5BF-4A9C-88F1-ED303AFC69E3}"/>
              </a:ext>
            </a:extLst>
          </p:cNvPr>
          <p:cNvSpPr txBox="1"/>
          <p:nvPr/>
        </p:nvSpPr>
        <p:spPr>
          <a:xfrm>
            <a:off x="1002241" y="6539925"/>
            <a:ext cx="10940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BOUKRAA Younes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Abdessamed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140" y="927448"/>
            <a:ext cx="8553615" cy="8553615"/>
          </a:xfrm>
          <a:custGeom>
            <a:avLst/>
            <a:gdLst/>
            <a:ahLst/>
            <a:cxnLst/>
            <a:rect l="l" t="t" r="r" b="b"/>
            <a:pathLst>
              <a:path w="8553615" h="8553615">
                <a:moveTo>
                  <a:pt x="0" y="0"/>
                </a:moveTo>
                <a:lnTo>
                  <a:pt x="8553615" y="0"/>
                </a:lnTo>
                <a:lnTo>
                  <a:pt x="8553615" y="8553615"/>
                </a:lnTo>
                <a:lnTo>
                  <a:pt x="0" y="8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901713" flipH="1">
            <a:off x="369264" y="-1465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9769056" y="0"/>
                </a:moveTo>
                <a:lnTo>
                  <a:pt x="0" y="0"/>
                </a:lnTo>
                <a:lnTo>
                  <a:pt x="0" y="3072812"/>
                </a:lnTo>
                <a:lnTo>
                  <a:pt x="9769056" y="3072812"/>
                </a:lnTo>
                <a:lnTo>
                  <a:pt x="9769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901713">
            <a:off x="-1456491" y="7699667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885646">
            <a:off x="5439295" y="1114148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0" y="0"/>
                </a:moveTo>
                <a:lnTo>
                  <a:pt x="5461122" y="0"/>
                </a:lnTo>
                <a:lnTo>
                  <a:pt x="5461122" y="815208"/>
                </a:lnTo>
                <a:lnTo>
                  <a:pt x="0" y="815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6" name="Freeform 6"/>
          <p:cNvSpPr/>
          <p:nvPr/>
        </p:nvSpPr>
        <p:spPr>
          <a:xfrm rot="7885646" flipH="1">
            <a:off x="-1701861" y="8200655"/>
            <a:ext cx="5461122" cy="815209"/>
          </a:xfrm>
          <a:custGeom>
            <a:avLst/>
            <a:gdLst/>
            <a:ahLst/>
            <a:cxnLst/>
            <a:rect l="l" t="t" r="r" b="b"/>
            <a:pathLst>
              <a:path w="5461122" h="815209">
                <a:moveTo>
                  <a:pt x="5461122" y="0"/>
                </a:moveTo>
                <a:lnTo>
                  <a:pt x="0" y="0"/>
                </a:lnTo>
                <a:lnTo>
                  <a:pt x="0" y="815208"/>
                </a:lnTo>
                <a:lnTo>
                  <a:pt x="5461122" y="815208"/>
                </a:lnTo>
                <a:lnTo>
                  <a:pt x="54611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2143" b="-685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0923" y="1377231"/>
            <a:ext cx="7654049" cy="7654049"/>
          </a:xfrm>
          <a:custGeom>
            <a:avLst/>
            <a:gdLst/>
            <a:ahLst/>
            <a:cxnLst/>
            <a:rect l="l" t="t" r="r" b="b"/>
            <a:pathLst>
              <a:path w="7654049" h="7654049">
                <a:moveTo>
                  <a:pt x="0" y="0"/>
                </a:moveTo>
                <a:lnTo>
                  <a:pt x="7654049" y="0"/>
                </a:lnTo>
                <a:lnTo>
                  <a:pt x="7654049" y="7654049"/>
                </a:lnTo>
                <a:lnTo>
                  <a:pt x="0" y="7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3944" y="1800252"/>
            <a:ext cx="6808007" cy="6808007"/>
          </a:xfrm>
          <a:custGeom>
            <a:avLst/>
            <a:gdLst/>
            <a:ahLst/>
            <a:cxnLst/>
            <a:rect l="l" t="t" r="r" b="b"/>
            <a:pathLst>
              <a:path w="6808007" h="6808007">
                <a:moveTo>
                  <a:pt x="0" y="0"/>
                </a:moveTo>
                <a:lnTo>
                  <a:pt x="6808007" y="0"/>
                </a:lnTo>
                <a:lnTo>
                  <a:pt x="6808007" y="6808007"/>
                </a:lnTo>
                <a:lnTo>
                  <a:pt x="0" y="6808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2651" y="805937"/>
            <a:ext cx="1142588" cy="1142588"/>
          </a:xfrm>
          <a:custGeom>
            <a:avLst/>
            <a:gdLst/>
            <a:ahLst/>
            <a:cxnLst/>
            <a:rect l="l" t="t" r="r" b="b"/>
            <a:pathLst>
              <a:path w="1142588" h="1142588">
                <a:moveTo>
                  <a:pt x="0" y="0"/>
                </a:moveTo>
                <a:lnTo>
                  <a:pt x="1142587" y="0"/>
                </a:lnTo>
                <a:lnTo>
                  <a:pt x="1142587" y="1142588"/>
                </a:lnTo>
                <a:lnTo>
                  <a:pt x="0" y="114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23616" y="7606902"/>
            <a:ext cx="1001357" cy="1001357"/>
          </a:xfrm>
          <a:custGeom>
            <a:avLst/>
            <a:gdLst/>
            <a:ahLst/>
            <a:cxnLst/>
            <a:rect l="l" t="t" r="r" b="b"/>
            <a:pathLst>
              <a:path w="1001357" h="1001357">
                <a:moveTo>
                  <a:pt x="0" y="0"/>
                </a:moveTo>
                <a:lnTo>
                  <a:pt x="1001356" y="0"/>
                </a:lnTo>
                <a:lnTo>
                  <a:pt x="1001356" y="1001357"/>
                </a:lnTo>
                <a:lnTo>
                  <a:pt x="0" y="1001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74919" y="2032744"/>
            <a:ext cx="6343048" cy="634302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r="-21578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042567" y="914400"/>
            <a:ext cx="5210418" cy="1433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23"/>
              </a:lnSpc>
            </a:pPr>
            <a:r>
              <a:rPr lang="en-US" sz="4799" spc="-143" dirty="0">
                <a:solidFill>
                  <a:srgbClr val="124A87"/>
                </a:solidFill>
                <a:latin typeface="Poppins Bold"/>
              </a:rPr>
              <a:t>QU'EST-CE QUE LEARNIT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0049" y="2737651"/>
            <a:ext cx="8115300" cy="577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0"/>
              </a:lnSpc>
            </a:pP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Learnit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Une plate-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forme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éducative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qui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contient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plusieurs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cours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dans divers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domaines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(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programmation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, design, marketing, commerce,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entrepreneuriat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,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programmes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éducatifs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pour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différentes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phases (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cours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</a:t>
            </a:r>
            <a:r>
              <a:rPr lang="en-US" sz="3636" dirty="0" err="1">
                <a:solidFill>
                  <a:srgbClr val="000000"/>
                </a:solidFill>
                <a:latin typeface="Noto Serif"/>
              </a:rPr>
              <a:t>particuliers</a:t>
            </a:r>
            <a:r>
              <a:rPr lang="en-US" sz="3636" dirty="0">
                <a:solidFill>
                  <a:srgbClr val="000000"/>
                </a:solidFill>
                <a:latin typeface="Noto Serif"/>
              </a:rPr>
              <a:t> pour les trois phases)</a:t>
            </a:r>
          </a:p>
          <a:p>
            <a:pPr algn="ctr">
              <a:lnSpc>
                <a:spcPts val="4354"/>
              </a:lnSpc>
            </a:pPr>
            <a:endParaRPr lang="en-US" sz="3636" dirty="0">
              <a:solidFill>
                <a:srgbClr val="000000"/>
              </a:solidFill>
              <a:latin typeface="Noto 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8995" y="2404196"/>
            <a:ext cx="2364730" cy="2364730"/>
          </a:xfrm>
          <a:custGeom>
            <a:avLst/>
            <a:gdLst/>
            <a:ahLst/>
            <a:cxnLst/>
            <a:rect l="l" t="t" r="r" b="b"/>
            <a:pathLst>
              <a:path w="2364730" h="2364730">
                <a:moveTo>
                  <a:pt x="0" y="0"/>
                </a:moveTo>
                <a:lnTo>
                  <a:pt x="2364730" y="0"/>
                </a:lnTo>
                <a:lnTo>
                  <a:pt x="2364730" y="2364730"/>
                </a:lnTo>
                <a:lnTo>
                  <a:pt x="0" y="236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0570" y="2545069"/>
            <a:ext cx="2082985" cy="2082985"/>
          </a:xfrm>
          <a:custGeom>
            <a:avLst/>
            <a:gdLst/>
            <a:ahLst/>
            <a:cxnLst/>
            <a:rect l="l" t="t" r="r" b="b"/>
            <a:pathLst>
              <a:path w="2082985" h="2082985">
                <a:moveTo>
                  <a:pt x="0" y="0"/>
                </a:moveTo>
                <a:lnTo>
                  <a:pt x="2082985" y="0"/>
                </a:lnTo>
                <a:lnTo>
                  <a:pt x="2082985" y="2082985"/>
                </a:lnTo>
                <a:lnTo>
                  <a:pt x="0" y="208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16201008" y="-69536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0" y="0"/>
                </a:moveTo>
                <a:lnTo>
                  <a:pt x="4802675" y="0"/>
                </a:lnTo>
                <a:lnTo>
                  <a:pt x="4802675" y="1510660"/>
                </a:lnTo>
                <a:lnTo>
                  <a:pt x="0" y="151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06905" flipH="1">
            <a:off x="-2486805" y="-270124"/>
            <a:ext cx="4802674" cy="1510659"/>
          </a:xfrm>
          <a:custGeom>
            <a:avLst/>
            <a:gdLst/>
            <a:ahLst/>
            <a:cxnLst/>
            <a:rect l="l" t="t" r="r" b="b"/>
            <a:pathLst>
              <a:path w="4802674" h="1510659">
                <a:moveTo>
                  <a:pt x="4802675" y="0"/>
                </a:moveTo>
                <a:lnTo>
                  <a:pt x="0" y="0"/>
                </a:lnTo>
                <a:lnTo>
                  <a:pt x="0" y="1510659"/>
                </a:lnTo>
                <a:lnTo>
                  <a:pt x="4802675" y="1510659"/>
                </a:lnTo>
                <a:lnTo>
                  <a:pt x="480267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16745">
            <a:off x="15173184" y="78807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0" y="0"/>
                </a:moveTo>
                <a:lnTo>
                  <a:pt x="4213365" y="0"/>
                </a:lnTo>
                <a:lnTo>
                  <a:pt x="4213365" y="481244"/>
                </a:lnTo>
                <a:lnTo>
                  <a:pt x="0" y="48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7" name="Freeform 7"/>
          <p:cNvSpPr/>
          <p:nvPr/>
        </p:nvSpPr>
        <p:spPr>
          <a:xfrm rot="-2942733" flipH="1">
            <a:off x="-1058091" y="742968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4"/>
                </a:lnTo>
                <a:lnTo>
                  <a:pt x="4213365" y="481244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0318" b="-9507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93027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1" y="0"/>
                </a:lnTo>
                <a:lnTo>
                  <a:pt x="654021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1886" y="374679"/>
            <a:ext cx="654021" cy="654021"/>
          </a:xfrm>
          <a:custGeom>
            <a:avLst/>
            <a:gdLst/>
            <a:ahLst/>
            <a:cxnLst/>
            <a:rect l="l" t="t" r="r" b="b"/>
            <a:pathLst>
              <a:path w="654021" h="654021">
                <a:moveTo>
                  <a:pt x="0" y="0"/>
                </a:moveTo>
                <a:lnTo>
                  <a:pt x="654022" y="0"/>
                </a:lnTo>
                <a:lnTo>
                  <a:pt x="654022" y="654021"/>
                </a:lnTo>
                <a:lnTo>
                  <a:pt x="0" y="65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25374" y="2868178"/>
            <a:ext cx="1613378" cy="1224150"/>
          </a:xfrm>
          <a:custGeom>
            <a:avLst/>
            <a:gdLst/>
            <a:ahLst/>
            <a:cxnLst/>
            <a:rect l="l" t="t" r="r" b="b"/>
            <a:pathLst>
              <a:path w="1613378" h="1224150">
                <a:moveTo>
                  <a:pt x="0" y="0"/>
                </a:moveTo>
                <a:lnTo>
                  <a:pt x="1613377" y="0"/>
                </a:lnTo>
                <a:lnTo>
                  <a:pt x="1613377" y="1224150"/>
                </a:lnTo>
                <a:lnTo>
                  <a:pt x="0" y="1224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09834" y="1019175"/>
            <a:ext cx="6068331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500" spc="-135">
                <a:solidFill>
                  <a:srgbClr val="000000"/>
                </a:solidFill>
                <a:latin typeface="Poppins Bold"/>
              </a:rPr>
              <a:t>NOS OBJECTIFS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2714" y="7236517"/>
            <a:ext cx="6308022" cy="37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1"/>
              </a:lnSpc>
            </a:pPr>
            <a:r>
              <a:rPr lang="en-US" sz="2400" spc="-72">
                <a:solidFill>
                  <a:srgbClr val="124A87"/>
                </a:solidFill>
                <a:latin typeface="Poppins Bold"/>
              </a:rPr>
              <a:t>Développer des compétences pertinentes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248" y="3554680"/>
            <a:ext cx="5349647" cy="38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124A87"/>
                </a:solidFill>
                <a:latin typeface="Poppins Bold"/>
              </a:rPr>
              <a:t>Accessibilité éducative pour tous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78166" y="3531833"/>
            <a:ext cx="4578095" cy="38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4"/>
              </a:lnSpc>
            </a:pPr>
            <a:r>
              <a:rPr lang="en-US" sz="2499" spc="-74">
                <a:solidFill>
                  <a:srgbClr val="124A87"/>
                </a:solidFill>
                <a:latin typeface="Poppins Bold"/>
              </a:rPr>
              <a:t>Flexibilité d'apprentissage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6161" y="4180345"/>
            <a:ext cx="3794314" cy="232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Noto Serif"/>
              </a:rPr>
              <a:t>Notre objectif est de rendre l'éducation accessible à un large public en proposant des cours en ligne abordables et faciles d'accès.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5940" y="4170820"/>
            <a:ext cx="5017807" cy="211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erif"/>
              </a:rPr>
              <a:t>Nous nous engageons à offrir une expérience d'apprentissage flexible, permettant aux apprenants de suivre les cours à leur propre rythme, selon leurs horaires et leurs contraintes personnelles.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5802" y="7619759"/>
            <a:ext cx="4660896" cy="232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Noto Serif"/>
              </a:rPr>
              <a:t>Nous visons à aider nos apprenants à développer des compétences pertinentes pour leurs carrières , en proposant une variété de cours adaptés aux besoins du marché.</a:t>
            </a:r>
          </a:p>
        </p:txBody>
      </p:sp>
      <p:sp>
        <p:nvSpPr>
          <p:cNvPr id="18" name="Freeform 18"/>
          <p:cNvSpPr/>
          <p:nvPr/>
        </p:nvSpPr>
        <p:spPr>
          <a:xfrm>
            <a:off x="9861683" y="2423240"/>
            <a:ext cx="2364730" cy="2364730"/>
          </a:xfrm>
          <a:custGeom>
            <a:avLst/>
            <a:gdLst/>
            <a:ahLst/>
            <a:cxnLst/>
            <a:rect l="l" t="t" r="r" b="b"/>
            <a:pathLst>
              <a:path w="2364730" h="2364730">
                <a:moveTo>
                  <a:pt x="0" y="0"/>
                </a:moveTo>
                <a:lnTo>
                  <a:pt x="2364730" y="0"/>
                </a:lnTo>
                <a:lnTo>
                  <a:pt x="2364730" y="2364730"/>
                </a:lnTo>
                <a:lnTo>
                  <a:pt x="0" y="236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013258" y="2564113"/>
            <a:ext cx="2082985" cy="2082985"/>
          </a:xfrm>
          <a:custGeom>
            <a:avLst/>
            <a:gdLst/>
            <a:ahLst/>
            <a:cxnLst/>
            <a:rect l="l" t="t" r="r" b="b"/>
            <a:pathLst>
              <a:path w="2082985" h="2082985">
                <a:moveTo>
                  <a:pt x="0" y="0"/>
                </a:moveTo>
                <a:lnTo>
                  <a:pt x="2082985" y="0"/>
                </a:lnTo>
                <a:lnTo>
                  <a:pt x="2082985" y="2082985"/>
                </a:lnTo>
                <a:lnTo>
                  <a:pt x="0" y="208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2631" y="2781603"/>
            <a:ext cx="1427583" cy="1648004"/>
          </a:xfrm>
          <a:custGeom>
            <a:avLst/>
            <a:gdLst/>
            <a:ahLst/>
            <a:cxnLst/>
            <a:rect l="l" t="t" r="r" b="b"/>
            <a:pathLst>
              <a:path w="1427583" h="1648004">
                <a:moveTo>
                  <a:pt x="0" y="0"/>
                </a:moveTo>
                <a:lnTo>
                  <a:pt x="1427584" y="0"/>
                </a:lnTo>
                <a:lnTo>
                  <a:pt x="1427584" y="1648004"/>
                </a:lnTo>
                <a:lnTo>
                  <a:pt x="0" y="1648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917901" y="4486820"/>
            <a:ext cx="2364730" cy="2364730"/>
          </a:xfrm>
          <a:custGeom>
            <a:avLst/>
            <a:gdLst/>
            <a:ahLst/>
            <a:cxnLst/>
            <a:rect l="l" t="t" r="r" b="b"/>
            <a:pathLst>
              <a:path w="2364730" h="2364730">
                <a:moveTo>
                  <a:pt x="0" y="0"/>
                </a:moveTo>
                <a:lnTo>
                  <a:pt x="2364730" y="0"/>
                </a:lnTo>
                <a:lnTo>
                  <a:pt x="2364730" y="2364730"/>
                </a:lnTo>
                <a:lnTo>
                  <a:pt x="0" y="236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069476" y="4627692"/>
            <a:ext cx="2082985" cy="2082985"/>
          </a:xfrm>
          <a:custGeom>
            <a:avLst/>
            <a:gdLst/>
            <a:ahLst/>
            <a:cxnLst/>
            <a:rect l="l" t="t" r="r" b="b"/>
            <a:pathLst>
              <a:path w="2082985" h="2082985">
                <a:moveTo>
                  <a:pt x="0" y="0"/>
                </a:moveTo>
                <a:lnTo>
                  <a:pt x="2082985" y="0"/>
                </a:lnTo>
                <a:lnTo>
                  <a:pt x="2082985" y="2082986"/>
                </a:lnTo>
                <a:lnTo>
                  <a:pt x="0" y="208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302130" y="4928780"/>
            <a:ext cx="1491999" cy="1480809"/>
          </a:xfrm>
          <a:custGeom>
            <a:avLst/>
            <a:gdLst/>
            <a:ahLst/>
            <a:cxnLst/>
            <a:rect l="l" t="t" r="r" b="b"/>
            <a:pathLst>
              <a:path w="1491999" h="1480809">
                <a:moveTo>
                  <a:pt x="0" y="0"/>
                </a:moveTo>
                <a:lnTo>
                  <a:pt x="1491999" y="0"/>
                </a:lnTo>
                <a:lnTo>
                  <a:pt x="1491999" y="1480810"/>
                </a:lnTo>
                <a:lnTo>
                  <a:pt x="0" y="14808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3425" y="3442604"/>
            <a:ext cx="1767056" cy="176705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3425" y="6172613"/>
            <a:ext cx="1767056" cy="1767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84690" y="3446502"/>
            <a:ext cx="1767056" cy="1767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84690" y="6176511"/>
            <a:ext cx="1767056" cy="1767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4813" y="3761333"/>
            <a:ext cx="984281" cy="1077189"/>
          </a:xfrm>
          <a:custGeom>
            <a:avLst/>
            <a:gdLst/>
            <a:ahLst/>
            <a:cxnLst/>
            <a:rect l="l" t="t" r="r" b="b"/>
            <a:pathLst>
              <a:path w="984281" h="1077189">
                <a:moveTo>
                  <a:pt x="0" y="0"/>
                </a:moveTo>
                <a:lnTo>
                  <a:pt x="984281" y="0"/>
                </a:lnTo>
                <a:lnTo>
                  <a:pt x="984281" y="1077189"/>
                </a:lnTo>
                <a:lnTo>
                  <a:pt x="0" y="107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42175" y="6403012"/>
            <a:ext cx="549556" cy="1316303"/>
          </a:xfrm>
          <a:custGeom>
            <a:avLst/>
            <a:gdLst/>
            <a:ahLst/>
            <a:cxnLst/>
            <a:rect l="l" t="t" r="r" b="b"/>
            <a:pathLst>
              <a:path w="549556" h="1316303">
                <a:moveTo>
                  <a:pt x="0" y="0"/>
                </a:moveTo>
                <a:lnTo>
                  <a:pt x="549556" y="0"/>
                </a:lnTo>
                <a:lnTo>
                  <a:pt x="549556" y="1316303"/>
                </a:lnTo>
                <a:lnTo>
                  <a:pt x="0" y="131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77193" y="3727065"/>
            <a:ext cx="1043915" cy="1120982"/>
          </a:xfrm>
          <a:custGeom>
            <a:avLst/>
            <a:gdLst/>
            <a:ahLst/>
            <a:cxnLst/>
            <a:rect l="l" t="t" r="r" b="b"/>
            <a:pathLst>
              <a:path w="1043915" h="1120982">
                <a:moveTo>
                  <a:pt x="0" y="0"/>
                </a:moveTo>
                <a:lnTo>
                  <a:pt x="1043915" y="0"/>
                </a:lnTo>
                <a:lnTo>
                  <a:pt x="1043915" y="1120982"/>
                </a:lnTo>
                <a:lnTo>
                  <a:pt x="0" y="112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48522" y="6382305"/>
            <a:ext cx="901256" cy="1347673"/>
          </a:xfrm>
          <a:custGeom>
            <a:avLst/>
            <a:gdLst/>
            <a:ahLst/>
            <a:cxnLst/>
            <a:rect l="l" t="t" r="r" b="b"/>
            <a:pathLst>
              <a:path w="901256" h="1347673">
                <a:moveTo>
                  <a:pt x="0" y="0"/>
                </a:moveTo>
                <a:lnTo>
                  <a:pt x="901257" y="0"/>
                </a:lnTo>
                <a:lnTo>
                  <a:pt x="901257" y="1347673"/>
                </a:lnTo>
                <a:lnTo>
                  <a:pt x="0" y="1347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6111" y="838200"/>
            <a:ext cx="15875778" cy="120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00000"/>
                </a:solidFill>
                <a:latin typeface="Poppins ExtraBold"/>
              </a:rPr>
              <a:t> NOS CLIENTS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59944" y="3347354"/>
            <a:ext cx="4525411" cy="5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1"/>
              </a:lnSpc>
              <a:spcBef>
                <a:spcPct val="0"/>
              </a:spcBef>
            </a:pPr>
            <a:r>
              <a:rPr lang="en-US" sz="3043">
                <a:solidFill>
                  <a:srgbClr val="124A87"/>
                </a:solidFill>
                <a:latin typeface="Poppins ExtraBold"/>
              </a:rPr>
              <a:t>Étudiants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9944" y="6049712"/>
            <a:ext cx="3889439" cy="5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1"/>
              </a:lnSpc>
              <a:spcBef>
                <a:spcPct val="0"/>
              </a:spcBef>
            </a:pPr>
            <a:r>
              <a:rPr lang="en-US" sz="3043">
                <a:solidFill>
                  <a:srgbClr val="124A87"/>
                </a:solidFill>
                <a:latin typeface="Poppins ExtraBold"/>
              </a:rPr>
              <a:t>Professionnels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59944" y="3954227"/>
            <a:ext cx="5686216" cy="134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2"/>
              </a:lnSpc>
            </a:pPr>
            <a:r>
              <a:rPr lang="en-US" sz="1833">
                <a:solidFill>
                  <a:srgbClr val="000000"/>
                </a:solidFill>
                <a:latin typeface="Poppins"/>
              </a:rPr>
              <a:t> Notre plateforme vise à répondre aux besoins des étudiants de tous niveaux, des collégiens et lycéens aux étudiants universitaires, en leur offrant un accès facile à des cours variés pour compléter leur apprentissage en classe.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66666" y="6691887"/>
            <a:ext cx="5507687" cy="155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54"/>
              </a:lnSpc>
            </a:pPr>
            <a:r>
              <a:rPr lang="en-US" sz="1726" dirty="0">
                <a:solidFill>
                  <a:srgbClr val="000000"/>
                </a:solidFill>
                <a:latin typeface="Poppins"/>
              </a:rPr>
              <a:t>Nous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ciblons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également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les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professionnels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qui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cherchent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à se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reconvertir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ou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à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développer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nouvelles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compétences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. Notre catalogue de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cours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couvre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différents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domaines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professionnels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offre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des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opportunités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croissance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et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d'évolution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1726" dirty="0" err="1">
                <a:solidFill>
                  <a:srgbClr val="000000"/>
                </a:solidFill>
                <a:latin typeface="Poppins"/>
              </a:rPr>
              <a:t>carrière</a:t>
            </a:r>
            <a:r>
              <a:rPr lang="en-US" sz="1726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11209" y="3351252"/>
            <a:ext cx="4525411" cy="55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1"/>
              </a:lnSpc>
              <a:spcBef>
                <a:spcPct val="0"/>
              </a:spcBef>
            </a:pPr>
            <a:r>
              <a:rPr lang="en-US" sz="3043">
                <a:solidFill>
                  <a:srgbClr val="124A87"/>
                </a:solidFill>
                <a:latin typeface="Poppins ExtraBold"/>
              </a:rPr>
              <a:t>Entreprises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11209" y="6063135"/>
            <a:ext cx="5270680" cy="52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1"/>
              </a:lnSpc>
              <a:spcBef>
                <a:spcPct val="0"/>
              </a:spcBef>
            </a:pPr>
            <a:r>
              <a:rPr lang="en-US" sz="2943">
                <a:solidFill>
                  <a:srgbClr val="124A87"/>
                </a:solidFill>
                <a:latin typeface="Poppins ExtraBold"/>
              </a:rPr>
              <a:t>Enseignants et éducateurs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11209" y="3958125"/>
            <a:ext cx="5686216" cy="188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2"/>
              </a:lnSpc>
            </a:pPr>
            <a:r>
              <a:rPr lang="en-US" sz="1833">
                <a:solidFill>
                  <a:srgbClr val="000000"/>
                </a:solidFill>
                <a:latin typeface="Poppins"/>
              </a:rPr>
              <a:t> Nous collaborons avec des entreprises qui souhaitent offrir des programmes de formation continue à leurs employés. Ces partenariats permettent aux entreprises de renforcer les compétences de leur personnel et de favoriser le développement professionnel au sein de leur organisation.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17930" y="6695785"/>
            <a:ext cx="5507687" cy="155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54"/>
              </a:lnSpc>
            </a:pPr>
            <a:r>
              <a:rPr lang="en-US" sz="1726">
                <a:solidFill>
                  <a:srgbClr val="000000"/>
                </a:solidFill>
                <a:latin typeface="Poppins"/>
              </a:rPr>
              <a:t>Nous proposons des ressources pédagogiques et des cours en ligne pour les enseignants et les éducateurs, les aidant à enrichir leur enseignement, à créer du contenu interactif et à rester à jour avec les dernières méthodes pédagogiques.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142" y="2878685"/>
            <a:ext cx="4736197" cy="47361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11894" y="2878685"/>
            <a:ext cx="4736197" cy="47361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79788" y="2878685"/>
            <a:ext cx="4736197" cy="47361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06611" y="2878685"/>
            <a:ext cx="4736197" cy="47361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224854" y="9932533"/>
            <a:ext cx="20607885" cy="1582853"/>
            <a:chOff x="0" y="0"/>
            <a:chExt cx="5427591" cy="4168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27591" cy="416883"/>
            </a:xfrm>
            <a:custGeom>
              <a:avLst/>
              <a:gdLst/>
              <a:ahLst/>
              <a:cxnLst/>
              <a:rect l="l" t="t" r="r" b="b"/>
              <a:pathLst>
                <a:path w="5427591" h="416883">
                  <a:moveTo>
                    <a:pt x="203200" y="0"/>
                  </a:moveTo>
                  <a:lnTo>
                    <a:pt x="5224391" y="0"/>
                  </a:lnTo>
                  <a:lnTo>
                    <a:pt x="5427591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8896" y="9932533"/>
            <a:ext cx="16110207" cy="1582853"/>
            <a:chOff x="0" y="0"/>
            <a:chExt cx="4243018" cy="4168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43018" cy="416883"/>
            </a:xfrm>
            <a:custGeom>
              <a:avLst/>
              <a:gdLst/>
              <a:ahLst/>
              <a:cxnLst/>
              <a:rect l="l" t="t" r="r" b="b"/>
              <a:pathLst>
                <a:path w="4243018" h="416883">
                  <a:moveTo>
                    <a:pt x="203200" y="0"/>
                  </a:moveTo>
                  <a:lnTo>
                    <a:pt x="4039818" y="0"/>
                  </a:lnTo>
                  <a:lnTo>
                    <a:pt x="4243018" y="416883"/>
                  </a:lnTo>
                  <a:lnTo>
                    <a:pt x="0" y="4168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328607" y="7115427"/>
            <a:ext cx="1405502" cy="1790448"/>
          </a:xfrm>
          <a:custGeom>
            <a:avLst/>
            <a:gdLst/>
            <a:ahLst/>
            <a:cxnLst/>
            <a:rect l="l" t="t" r="r" b="b"/>
            <a:pathLst>
              <a:path w="1405502" h="1790448">
                <a:moveTo>
                  <a:pt x="0" y="0"/>
                </a:moveTo>
                <a:lnTo>
                  <a:pt x="1405501" y="0"/>
                </a:lnTo>
                <a:lnTo>
                  <a:pt x="1405501" y="1790448"/>
                </a:lnTo>
                <a:lnTo>
                  <a:pt x="0" y="1790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93622" y="7241475"/>
            <a:ext cx="2054884" cy="1613084"/>
          </a:xfrm>
          <a:custGeom>
            <a:avLst/>
            <a:gdLst/>
            <a:ahLst/>
            <a:cxnLst/>
            <a:rect l="l" t="t" r="r" b="b"/>
            <a:pathLst>
              <a:path w="2054884" h="1613084">
                <a:moveTo>
                  <a:pt x="0" y="0"/>
                </a:moveTo>
                <a:lnTo>
                  <a:pt x="2054883" y="0"/>
                </a:lnTo>
                <a:lnTo>
                  <a:pt x="2054883" y="1613083"/>
                </a:lnTo>
                <a:lnTo>
                  <a:pt x="0" y="1613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00565" y="7184710"/>
            <a:ext cx="2326595" cy="1651882"/>
          </a:xfrm>
          <a:custGeom>
            <a:avLst/>
            <a:gdLst/>
            <a:ahLst/>
            <a:cxnLst/>
            <a:rect l="l" t="t" r="r" b="b"/>
            <a:pathLst>
              <a:path w="2326595" h="1651882">
                <a:moveTo>
                  <a:pt x="0" y="0"/>
                </a:moveTo>
                <a:lnTo>
                  <a:pt x="2326595" y="0"/>
                </a:lnTo>
                <a:lnTo>
                  <a:pt x="2326595" y="1651882"/>
                </a:lnTo>
                <a:lnTo>
                  <a:pt x="0" y="1651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601835" y="7231950"/>
            <a:ext cx="1443988" cy="1622609"/>
          </a:xfrm>
          <a:custGeom>
            <a:avLst/>
            <a:gdLst/>
            <a:ahLst/>
            <a:cxnLst/>
            <a:rect l="l" t="t" r="r" b="b"/>
            <a:pathLst>
              <a:path w="1443988" h="1622609">
                <a:moveTo>
                  <a:pt x="0" y="0"/>
                </a:moveTo>
                <a:lnTo>
                  <a:pt x="1443988" y="0"/>
                </a:lnTo>
                <a:lnTo>
                  <a:pt x="1443988" y="1622608"/>
                </a:lnTo>
                <a:lnTo>
                  <a:pt x="0" y="162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2" t="-4638" r="-5876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245408" y="1009650"/>
            <a:ext cx="7797184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999" spc="-119">
                <a:solidFill>
                  <a:srgbClr val="000000"/>
                </a:solidFill>
                <a:latin typeface="Poppins Bold"/>
              </a:rPr>
              <a:t> COMMENT NOUS OPÉRONS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54707" y="3469601"/>
            <a:ext cx="3079068" cy="35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383" spc="-71" dirty="0" err="1">
                <a:solidFill>
                  <a:srgbClr val="FFFFFF"/>
                </a:solidFill>
                <a:latin typeface="Poppins Medium Bold"/>
              </a:rPr>
              <a:t>Création</a:t>
            </a:r>
            <a:r>
              <a:rPr lang="en-US" sz="2383" spc="-71" dirty="0">
                <a:solidFill>
                  <a:srgbClr val="FFFFFF"/>
                </a:solidFill>
                <a:latin typeface="Poppins Medium Bold"/>
              </a:rPr>
              <a:t> de </a:t>
            </a:r>
            <a:r>
              <a:rPr lang="en-US" sz="2383" spc="-71" dirty="0" err="1">
                <a:solidFill>
                  <a:srgbClr val="FFFFFF"/>
                </a:solidFill>
                <a:latin typeface="Poppins Medium Bold"/>
              </a:rPr>
              <a:t>contenu</a:t>
            </a:r>
            <a:r>
              <a:rPr lang="en-US" sz="2383" spc="-71" dirty="0">
                <a:solidFill>
                  <a:srgbClr val="FFFFFF"/>
                </a:solidFill>
                <a:latin typeface="Poppins Medium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81530" y="3496007"/>
            <a:ext cx="3079068" cy="35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383" spc="-71">
                <a:solidFill>
                  <a:srgbClr val="000000"/>
                </a:solidFill>
                <a:latin typeface="Poppins Medium Bold"/>
              </a:rPr>
              <a:t>Plateforme en ligne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48091" y="3431501"/>
            <a:ext cx="3079068" cy="69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383" spc="-71">
                <a:solidFill>
                  <a:srgbClr val="FFFFFF"/>
                </a:solidFill>
                <a:latin typeface="Poppins Medium Bold"/>
              </a:rPr>
              <a:t>Support et assistance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35175" y="3431501"/>
            <a:ext cx="3079068" cy="69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383" spc="-71" dirty="0" err="1">
                <a:solidFill>
                  <a:srgbClr val="000000"/>
                </a:solidFill>
                <a:latin typeface="Poppins Medium Bold"/>
              </a:rPr>
              <a:t>Évaluation</a:t>
            </a:r>
            <a:r>
              <a:rPr lang="en-US" sz="2383" spc="-71" dirty="0">
                <a:solidFill>
                  <a:srgbClr val="000000"/>
                </a:solidFill>
                <a:latin typeface="Poppins Medium Bold"/>
              </a:rPr>
              <a:t> et certification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1771" y="4198873"/>
            <a:ext cx="3599173" cy="252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 Notre équipe pédagogique collabore avec des experts dans différents domaines pour développer des cours de qualité, comprenant des vidéos, des exercices interactifs et des ressources complémentaires.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67370" y="4170298"/>
            <a:ext cx="3079068" cy="284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</a:rPr>
              <a:t> Nous avons développé une plateforme conviviale et intuitive où les apprenants peuvent s'inscrire, accéder aux cours, suivre leur progression et interagir avec d'autres membres de la communauté.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65588" y="4222685"/>
            <a:ext cx="3228247" cy="284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Nous fournissons un support technique et pédagogique aux apprenants, répondant à leurs questions, les guidant dans leur apprentissage et les aidant à résoudre les problèmes rencontrés.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379635" y="4254753"/>
            <a:ext cx="3761186" cy="267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oppins"/>
              </a:rPr>
              <a:t>Nous évaluons les performances des apprenants tout au long du cours, en utilisant des quiz, des projets pratiques ou d'autres méthodes d'évaluation. À la fin du cours, nous délivrons des certificats officiels aux apprenants qui ont réussi les critères d'évaluation.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1727" y="4054434"/>
            <a:ext cx="346565" cy="34656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18246" y="759385"/>
            <a:ext cx="14051979" cy="2089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3"/>
              </a:lnSpc>
              <a:spcBef>
                <a:spcPct val="0"/>
              </a:spcBef>
            </a:pPr>
            <a:r>
              <a:rPr lang="en-US" sz="5845">
                <a:solidFill>
                  <a:srgbClr val="021B79"/>
                </a:solidFill>
                <a:latin typeface="Poppins ExtraBold"/>
              </a:rPr>
              <a:t>Comment la plateforme génère des revenus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56754" y="4735039"/>
            <a:ext cx="346565" cy="3465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11727" y="5415645"/>
            <a:ext cx="346565" cy="3465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95794" y="6104821"/>
            <a:ext cx="346565" cy="3465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11727" y="6795651"/>
            <a:ext cx="346565" cy="34656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95794" y="7494351"/>
            <a:ext cx="346565" cy="3465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11727" y="8179737"/>
            <a:ext cx="346565" cy="3465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95794" y="8861042"/>
            <a:ext cx="346565" cy="34656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80853" y="741377"/>
            <a:ext cx="3470007" cy="3446936"/>
            <a:chOff x="0" y="0"/>
            <a:chExt cx="812800" cy="807396"/>
          </a:xfrm>
        </p:grpSpPr>
        <p:sp>
          <p:nvSpPr>
            <p:cNvPr id="28" name="Freeform 28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689450" y="-647890"/>
            <a:ext cx="2326407" cy="2310939"/>
            <a:chOff x="0" y="0"/>
            <a:chExt cx="812800" cy="807396"/>
          </a:xfrm>
        </p:grpSpPr>
        <p:sp>
          <p:nvSpPr>
            <p:cNvPr id="31" name="Freeform 31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905404" y="1590658"/>
            <a:ext cx="836377" cy="830816"/>
            <a:chOff x="0" y="0"/>
            <a:chExt cx="812800" cy="807396"/>
          </a:xfrm>
        </p:grpSpPr>
        <p:sp>
          <p:nvSpPr>
            <p:cNvPr id="34" name="Freeform 34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03681" y="4069299"/>
            <a:ext cx="1081391" cy="1074201"/>
            <a:chOff x="0" y="0"/>
            <a:chExt cx="812800" cy="807396"/>
          </a:xfrm>
        </p:grpSpPr>
        <p:sp>
          <p:nvSpPr>
            <p:cNvPr id="37" name="Freeform 37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FAC507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-737213">
            <a:off x="811504" y="3984409"/>
            <a:ext cx="5689275" cy="4729210"/>
          </a:xfrm>
          <a:custGeom>
            <a:avLst/>
            <a:gdLst/>
            <a:ahLst/>
            <a:cxnLst/>
            <a:rect l="l" t="t" r="r" b="b"/>
            <a:pathLst>
              <a:path w="5689275" h="4729210">
                <a:moveTo>
                  <a:pt x="0" y="0"/>
                </a:moveTo>
                <a:lnTo>
                  <a:pt x="5689275" y="0"/>
                </a:lnTo>
                <a:lnTo>
                  <a:pt x="5689275" y="4729209"/>
                </a:lnTo>
                <a:lnTo>
                  <a:pt x="0" y="4729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7757743" y="3889901"/>
            <a:ext cx="7914930" cy="15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2821" dirty="0">
                <a:solidFill>
                  <a:srgbClr val="000000"/>
                </a:solidFill>
                <a:latin typeface="Poppins ExtraBold"/>
              </a:rPr>
              <a:t>•Ventes de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cours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en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ligne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, avec des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revenus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générés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par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chaque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achat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.</a:t>
            </a:r>
          </a:p>
          <a:p>
            <a:pPr>
              <a:lnSpc>
                <a:spcPts val="3949"/>
              </a:lnSpc>
              <a:spcBef>
                <a:spcPct val="0"/>
              </a:spcBef>
            </a:pPr>
            <a:endParaRPr lang="en-US" sz="2821" dirty="0">
              <a:solidFill>
                <a:srgbClr val="000000"/>
              </a:solidFill>
              <a:latin typeface="Poppins Extra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757743" y="5271123"/>
            <a:ext cx="7366448" cy="15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2821" dirty="0">
                <a:solidFill>
                  <a:srgbClr val="000000"/>
                </a:solidFill>
                <a:latin typeface="Poppins ExtraBold"/>
              </a:rPr>
              <a:t>•Plans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d'abonnement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mensuels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ou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annuels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, avec des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revenus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récurrents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.</a:t>
            </a:r>
          </a:p>
          <a:p>
            <a:pPr>
              <a:lnSpc>
                <a:spcPts val="3949"/>
              </a:lnSpc>
              <a:spcBef>
                <a:spcPct val="0"/>
              </a:spcBef>
            </a:pPr>
            <a:endParaRPr lang="en-US" sz="2821" dirty="0">
              <a:solidFill>
                <a:srgbClr val="000000"/>
              </a:solidFill>
              <a:latin typeface="Poppins Extra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737634" y="6709926"/>
            <a:ext cx="8751307" cy="15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2821" dirty="0">
                <a:solidFill>
                  <a:srgbClr val="000000"/>
                </a:solidFill>
                <a:latin typeface="Poppins ExtraBold"/>
              </a:rPr>
              <a:t>•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Partenariats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avec des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entreprises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pour des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revenus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provenant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de formations sur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mesure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.</a:t>
            </a:r>
          </a:p>
          <a:p>
            <a:pPr>
              <a:lnSpc>
                <a:spcPts val="3949"/>
              </a:lnSpc>
              <a:spcBef>
                <a:spcPct val="0"/>
              </a:spcBef>
            </a:pPr>
            <a:endParaRPr lang="en-US" sz="2821" dirty="0">
              <a:solidFill>
                <a:srgbClr val="000000"/>
              </a:solidFill>
              <a:latin typeface="Poppins Extra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644952" y="8147247"/>
            <a:ext cx="7366448" cy="15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9"/>
              </a:lnSpc>
            </a:pPr>
            <a:r>
              <a:rPr lang="en-US" sz="2821" dirty="0">
                <a:solidFill>
                  <a:srgbClr val="000000"/>
                </a:solidFill>
                <a:latin typeface="Poppins ExtraBold"/>
              </a:rPr>
              <a:t>•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Revenus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publicitaires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ou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de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parrainage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 de la part de </a:t>
            </a:r>
            <a:r>
              <a:rPr lang="en-US" sz="2821" dirty="0" err="1">
                <a:solidFill>
                  <a:srgbClr val="000000"/>
                </a:solidFill>
                <a:latin typeface="Poppins ExtraBold"/>
              </a:rPr>
              <a:t>partenaires</a:t>
            </a:r>
            <a:r>
              <a:rPr lang="en-US" sz="2821" dirty="0">
                <a:solidFill>
                  <a:srgbClr val="000000"/>
                </a:solidFill>
                <a:latin typeface="Poppins ExtraBold"/>
              </a:rPr>
              <a:t>.</a:t>
            </a:r>
          </a:p>
          <a:p>
            <a:pPr>
              <a:lnSpc>
                <a:spcPts val="3949"/>
              </a:lnSpc>
              <a:spcBef>
                <a:spcPct val="0"/>
              </a:spcBef>
            </a:pPr>
            <a:endParaRPr lang="en-US" sz="2821" dirty="0">
              <a:solidFill>
                <a:srgbClr val="000000"/>
              </a:solidFill>
              <a:latin typeface="Poppi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4079" y="48056"/>
            <a:ext cx="1178147" cy="1170314"/>
            <a:chOff x="0" y="0"/>
            <a:chExt cx="812800" cy="807396"/>
          </a:xfrm>
        </p:grpSpPr>
        <p:sp>
          <p:nvSpPr>
            <p:cNvPr id="3" name="Freeform 3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92037" y="9558472"/>
            <a:ext cx="1178147" cy="1170314"/>
            <a:chOff x="0" y="0"/>
            <a:chExt cx="812800" cy="807396"/>
          </a:xfrm>
        </p:grpSpPr>
        <p:sp>
          <p:nvSpPr>
            <p:cNvPr id="6" name="Freeform 6"/>
            <p:cNvSpPr/>
            <p:nvPr/>
          </p:nvSpPr>
          <p:spPr>
            <a:xfrm>
              <a:off x="46786" y="0"/>
              <a:ext cx="719229" cy="807396"/>
            </a:xfrm>
            <a:custGeom>
              <a:avLst/>
              <a:gdLst/>
              <a:ahLst/>
              <a:cxnLst/>
              <a:rect l="l" t="t" r="r" b="b"/>
              <a:pathLst>
                <a:path w="719229" h="807396">
                  <a:moveTo>
                    <a:pt x="359614" y="0"/>
                  </a:moveTo>
                  <a:cubicBezTo>
                    <a:pt x="564590" y="23755"/>
                    <a:pt x="719228" y="197350"/>
                    <a:pt x="719228" y="403698"/>
                  </a:cubicBezTo>
                  <a:cubicBezTo>
                    <a:pt x="719228" y="610046"/>
                    <a:pt x="564590" y="783641"/>
                    <a:pt x="359614" y="807396"/>
                  </a:cubicBezTo>
                  <a:cubicBezTo>
                    <a:pt x="154638" y="783641"/>
                    <a:pt x="0" y="610046"/>
                    <a:pt x="0" y="403698"/>
                  </a:cubicBezTo>
                  <a:cubicBezTo>
                    <a:pt x="0" y="197350"/>
                    <a:pt x="154638" y="23755"/>
                    <a:pt x="359614" y="0"/>
                  </a:cubicBezTo>
                  <a:close/>
                </a:path>
              </a:pathLst>
            </a:custGeom>
            <a:solidFill>
              <a:srgbClr val="021B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1812" y="621265"/>
            <a:ext cx="17916392" cy="9522364"/>
            <a:chOff x="0" y="-47625"/>
            <a:chExt cx="4034801" cy="2144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34801" cy="2096827"/>
            </a:xfrm>
            <a:custGeom>
              <a:avLst/>
              <a:gdLst/>
              <a:ahLst/>
              <a:cxnLst/>
              <a:rect l="l" t="t" r="r" b="b"/>
              <a:pathLst>
                <a:path w="4034801" h="2096827">
                  <a:moveTo>
                    <a:pt x="0" y="0"/>
                  </a:moveTo>
                  <a:lnTo>
                    <a:pt x="4034801" y="0"/>
                  </a:lnTo>
                  <a:lnTo>
                    <a:pt x="4034801" y="2096827"/>
                  </a:lnTo>
                  <a:lnTo>
                    <a:pt x="0" y="2096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FAC507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4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9796" y="7623212"/>
            <a:ext cx="17973542" cy="41338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AutoShape 12"/>
          <p:cNvSpPr/>
          <p:nvPr/>
        </p:nvSpPr>
        <p:spPr>
          <a:xfrm>
            <a:off x="4256446" y="4826476"/>
            <a:ext cx="3295674" cy="0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892351" y="4826476"/>
            <a:ext cx="3295674" cy="0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4251403" y="796309"/>
            <a:ext cx="27321" cy="6826902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557163" y="796309"/>
            <a:ext cx="17235" cy="6815764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870072" y="796309"/>
            <a:ext cx="0" cy="6879380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4165745" y="796309"/>
            <a:ext cx="0" cy="6868241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2074966" y="92149"/>
            <a:ext cx="13850834" cy="70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  <a:spcBef>
                <a:spcPct val="0"/>
              </a:spcBef>
            </a:pPr>
            <a:r>
              <a:rPr lang="en-US" sz="4002">
                <a:solidFill>
                  <a:srgbClr val="021B79"/>
                </a:solidFill>
                <a:latin typeface="Poppins Bold"/>
              </a:rPr>
              <a:t> Business Model Canvas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1888" y="1053721"/>
            <a:ext cx="3236862" cy="93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Partenaires Clés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endParaRPr lang="en-US" sz="26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44335" y="1053721"/>
            <a:ext cx="3236862" cy="93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Activités Clés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endParaRPr lang="en-US" sz="26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85851" y="4964640"/>
            <a:ext cx="3236862" cy="93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Ressources Clés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  <a:endParaRPr lang="en-US" sz="26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78064" y="7800746"/>
            <a:ext cx="3236862" cy="93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</a:pPr>
            <a:r>
              <a:rPr lang="en-US" sz="2631" dirty="0">
                <a:solidFill>
                  <a:srgbClr val="021B79"/>
                </a:solidFill>
                <a:latin typeface="Poppins Medium Bold"/>
              </a:rPr>
              <a:t>Structure de </a:t>
            </a:r>
            <a:r>
              <a:rPr lang="en-US" sz="2631" dirty="0" err="1">
                <a:solidFill>
                  <a:srgbClr val="021B79"/>
                </a:solidFill>
                <a:latin typeface="Poppins Medium Bold"/>
              </a:rPr>
              <a:t>coûts</a:t>
            </a:r>
            <a:endParaRPr lang="en-US" sz="2631" dirty="0">
              <a:solidFill>
                <a:srgbClr val="021B79"/>
              </a:solidFill>
              <a:latin typeface="Poppins Medium Bold"/>
            </a:endParaRPr>
          </a:p>
          <a:p>
            <a:pPr>
              <a:lnSpc>
                <a:spcPts val="3683"/>
              </a:lnSpc>
              <a:spcBef>
                <a:spcPct val="0"/>
              </a:spcBef>
            </a:pPr>
            <a:endParaRPr lang="en-US" sz="2631" dirty="0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89070" y="7800746"/>
            <a:ext cx="3236862" cy="93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3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Flux de revenus</a:t>
            </a:r>
          </a:p>
          <a:p>
            <a:pPr>
              <a:lnSpc>
                <a:spcPts val="3683"/>
              </a:lnSpc>
              <a:spcBef>
                <a:spcPct val="0"/>
              </a:spcBef>
            </a:pPr>
            <a:endParaRPr lang="en-US" sz="26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42735" y="1063246"/>
            <a:ext cx="3236862" cy="71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1">
                <a:solidFill>
                  <a:srgbClr val="021B79"/>
                </a:solidFill>
                <a:latin typeface="Poppins Medium Bold"/>
              </a:rPr>
              <a:t>Proposition de valeur</a:t>
            </a:r>
          </a:p>
          <a:p>
            <a:pPr algn="ctr">
              <a:lnSpc>
                <a:spcPts val="2423"/>
              </a:lnSpc>
              <a:spcBef>
                <a:spcPct val="0"/>
              </a:spcBef>
            </a:pPr>
            <a:endParaRPr lang="en-US" sz="23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893939" y="4964640"/>
            <a:ext cx="3236862" cy="4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Canaux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21757" y="1129921"/>
            <a:ext cx="3236862" cy="73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4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Relation Client</a:t>
            </a:r>
          </a:p>
          <a:p>
            <a:pPr algn="ctr">
              <a:lnSpc>
                <a:spcPts val="2894"/>
              </a:lnSpc>
            </a:pPr>
            <a:endParaRPr lang="en-US" sz="2631">
              <a:solidFill>
                <a:srgbClr val="021B79"/>
              </a:solidFill>
              <a:latin typeface="Poppins Medi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672136" y="1129921"/>
            <a:ext cx="3236862" cy="38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4"/>
              </a:lnSpc>
            </a:pPr>
            <a:r>
              <a:rPr lang="en-US" sz="2631">
                <a:solidFill>
                  <a:srgbClr val="021B79"/>
                </a:solidFill>
                <a:latin typeface="Poppins Medium Bold"/>
              </a:rPr>
              <a:t>Segments Clients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7628" y="1702952"/>
            <a:ext cx="3518904" cy="61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Établissements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scolaires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universitaires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l'intégration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la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dans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programmes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d'apprentissage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                      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5943" y="2635997"/>
            <a:ext cx="2744457" cy="41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Entreprises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partenariats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                  formation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professionnelle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                                                        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5944" y="3452646"/>
            <a:ext cx="3442466" cy="41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Fournisseurs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services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paiement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pour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faciliter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les transactions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financières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                         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7627" y="4317326"/>
            <a:ext cx="3203461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Plateformes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marketing numérique pour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promouvoir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la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attirer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nouveaux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utilisateurs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406759" y="1702952"/>
            <a:ext cx="2706298" cy="40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>
                <a:solidFill>
                  <a:srgbClr val="000000"/>
                </a:solidFill>
                <a:latin typeface="Open Sans Extra Bold"/>
              </a:rPr>
              <a:t>•Développement et amélioration    continue de la plateforme.                                                         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50150" y="2300527"/>
            <a:ext cx="3438323" cy="63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•Marketing et promotion de la                           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auprès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utilisateurs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potentiels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346654" y="3140889"/>
            <a:ext cx="3148739" cy="61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Suivi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évaluation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performances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apprenants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387560" y="3719751"/>
            <a:ext cx="3148739" cy="61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>
                <a:solidFill>
                  <a:srgbClr val="000000"/>
                </a:solidFill>
                <a:latin typeface="Open Sans Extra Bold"/>
              </a:rPr>
              <a:t>•Gestion des paiements, des certificats et du support utilisateur.</a:t>
            </a:r>
          </a:p>
          <a:p>
            <a:pPr algn="ctr">
              <a:lnSpc>
                <a:spcPts val="1712"/>
              </a:lnSpc>
            </a:pPr>
            <a:endParaRPr lang="en-US" sz="12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22525" y="1730258"/>
            <a:ext cx="3152297" cy="82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>
                <a:solidFill>
                  <a:srgbClr val="000000"/>
                </a:solidFill>
                <a:latin typeface="Open Sans Extra Bold"/>
              </a:rPr>
              <a:t>•Accès à une large variété de cours en ligne dans divers domaines de connaissances.</a:t>
            </a:r>
          </a:p>
          <a:p>
            <a:pPr algn="ctr">
              <a:lnSpc>
                <a:spcPts val="1712"/>
              </a:lnSpc>
            </a:pPr>
            <a:endParaRPr lang="en-US" sz="12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772400" y="2400300"/>
            <a:ext cx="2642506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•Formation flexible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personnalisée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adaptée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aux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besoins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individuels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apprenants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639740" y="3220939"/>
            <a:ext cx="2573547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•Formation flexible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personnalisée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adaptée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aux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besoins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individuels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apprenants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545824" y="3947305"/>
            <a:ext cx="2715808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•Support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accompagnement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apprenants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tout au long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leur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parcours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d'apprentissage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715940" y="4807994"/>
            <a:ext cx="2266260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Bibliothèque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ressources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complémentaires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       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approfondir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les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connaissances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772400" y="5698192"/>
            <a:ext cx="2087568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•Formations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spécifiques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aux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besoins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professionnels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entreprises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612500" y="6531035"/>
            <a:ext cx="2217300" cy="1071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Mobilité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grâce à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une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  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accessibilité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multiplateforme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(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ordinateurs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tablettes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,         smartphones).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965323" y="1798895"/>
            <a:ext cx="2638886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 •Support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répondre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aux questions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utilisateurs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résoudre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les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problèmes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782685" y="2656019"/>
            <a:ext cx="3061113" cy="63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   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Collecte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commentaires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utilisateurs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améliorer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continuellement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l'expérience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utilisateur</a:t>
            </a: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965322" y="3771701"/>
            <a:ext cx="2949863" cy="1071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•Interaction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régulière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avec les  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apprenants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via les forums de             discussion et les sessions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tutorat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                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893939" y="5478256"/>
            <a:ext cx="2949863" cy="55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"/>
              </a:lnSpc>
            </a:pPr>
            <a:r>
              <a:rPr lang="en-US" sz="1123">
                <a:solidFill>
                  <a:srgbClr val="000000"/>
                </a:solidFill>
                <a:latin typeface="Open Sans Extra Bold"/>
              </a:rPr>
              <a:t>•Plateforme en ligne accessible via un site web et des applications mobiles.</a:t>
            </a:r>
          </a:p>
          <a:p>
            <a:pPr algn="ctr">
              <a:lnSpc>
                <a:spcPts val="1572"/>
              </a:lnSpc>
            </a:pPr>
            <a:endParaRPr lang="en-US" sz="11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899896" y="5980544"/>
            <a:ext cx="3015289" cy="80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"/>
              </a:lnSpc>
            </a:pP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•Relations </a:t>
            </a:r>
            <a:r>
              <a:rPr lang="en-US" sz="1123" dirty="0" err="1">
                <a:solidFill>
                  <a:srgbClr val="000000"/>
                </a:solidFill>
                <a:latin typeface="Open Sans Extra Bold"/>
              </a:rPr>
              <a:t>publiques</a:t>
            </a: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 et participation à des </a:t>
            </a:r>
            <a:r>
              <a:rPr lang="en-US" sz="1123" dirty="0" err="1">
                <a:solidFill>
                  <a:srgbClr val="000000"/>
                </a:solidFill>
                <a:latin typeface="Open Sans Extra Bold"/>
              </a:rPr>
              <a:t>événements</a:t>
            </a: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123" dirty="0" err="1">
                <a:solidFill>
                  <a:srgbClr val="000000"/>
                </a:solidFill>
                <a:latin typeface="Open Sans Extra Bold"/>
              </a:rPr>
              <a:t>éducatifs</a:t>
            </a: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 pour  </a:t>
            </a:r>
            <a:r>
              <a:rPr lang="en-US" sz="1123" dirty="0" err="1">
                <a:solidFill>
                  <a:srgbClr val="000000"/>
                </a:solidFill>
                <a:latin typeface="Open Sans Extra Bold"/>
              </a:rPr>
              <a:t>accroître</a:t>
            </a: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 la </a:t>
            </a:r>
            <a:r>
              <a:rPr lang="en-US" sz="1123" dirty="0" err="1">
                <a:solidFill>
                  <a:srgbClr val="000000"/>
                </a:solidFill>
                <a:latin typeface="Open Sans Extra Bold"/>
              </a:rPr>
              <a:t>visibilité</a:t>
            </a:r>
            <a:r>
              <a:rPr lang="en-US" sz="1123" dirty="0">
                <a:solidFill>
                  <a:srgbClr val="000000"/>
                </a:solidFill>
                <a:latin typeface="Open Sans Extra Bold"/>
              </a:rPr>
              <a:t>.                                  </a:t>
            </a:r>
          </a:p>
          <a:p>
            <a:pPr algn="ctr">
              <a:lnSpc>
                <a:spcPts val="1572"/>
              </a:lnSpc>
            </a:pPr>
            <a:endParaRPr lang="en-US" sz="11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879597" y="6885459"/>
            <a:ext cx="3246800" cy="74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"/>
              </a:lnSpc>
            </a:pPr>
            <a:r>
              <a:rPr lang="en-US" sz="1123">
                <a:solidFill>
                  <a:srgbClr val="000000"/>
                </a:solidFill>
                <a:latin typeface="Open Sans Extra Bold"/>
              </a:rPr>
              <a:t>•Campagnes de marketing numérique, y  compris les réseaux sociaux et la publicité en ligne.                                                                 </a:t>
            </a:r>
          </a:p>
          <a:p>
            <a:pPr algn="ctr">
              <a:lnSpc>
                <a:spcPts val="1572"/>
              </a:lnSpc>
            </a:pPr>
            <a:r>
              <a:rPr lang="en-US" sz="1123">
                <a:solidFill>
                  <a:srgbClr val="000000"/>
                </a:solidFill>
                <a:latin typeface="Open Sans Extra Bold"/>
              </a:rPr>
              <a:t>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20914" y="8399352"/>
            <a:ext cx="5797132" cy="46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Développement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et maintenance de la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technologique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     </a:t>
            </a:r>
          </a:p>
          <a:p>
            <a:pPr algn="ctr">
              <a:lnSpc>
                <a:spcPts val="1852"/>
              </a:lnSpc>
            </a:pPr>
            <a:endParaRPr lang="en-US" sz="13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278498" y="8758979"/>
            <a:ext cx="3778115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 •Frais de marketing et de promotion.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92339" y="9108401"/>
            <a:ext cx="3510190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•Support client et gestion des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plaintes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36893" y="9503410"/>
            <a:ext cx="4979575" cy="46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•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Coûts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d'hébergement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et de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sécurité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de la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852"/>
              </a:lnSpc>
            </a:pPr>
            <a:endParaRPr lang="en-US" sz="13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016176" y="8332677"/>
            <a:ext cx="6221873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•Ventes de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cours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, avec des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revenus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générés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par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chaque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achat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016176" y="8701651"/>
            <a:ext cx="6395528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•Plans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d'abonnement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mensuels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ou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annuels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, avec des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revenus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récurrents</a:t>
            </a:r>
            <a:endParaRPr lang="en-US" sz="13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9027461" y="9051251"/>
            <a:ext cx="4799068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   •Ventes de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certificats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et de services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complémentaires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987601" y="9378613"/>
            <a:ext cx="8004999" cy="45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Partenariats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avec des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entreprises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pour des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revenus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provenant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de formations sur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mesure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1852"/>
              </a:lnSpc>
            </a:pPr>
            <a:endParaRPr lang="en-US" sz="13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7923812" y="9689426"/>
            <a:ext cx="8004999" cy="2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 •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Revenus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publicitaires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ou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parrainage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de la part de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partenaires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325600" y="2013360"/>
            <a:ext cx="3798903" cy="68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>
                <a:solidFill>
                  <a:srgbClr val="000000"/>
                </a:solidFill>
                <a:latin typeface="Open Sans Extra Bold"/>
              </a:rPr>
              <a:t>•Étudiants et apprenants de tous âges et niveaux d'éducation en Algérie.</a:t>
            </a:r>
          </a:p>
          <a:p>
            <a:pPr algn="ctr">
              <a:lnSpc>
                <a:spcPts val="1852"/>
              </a:lnSpc>
            </a:pPr>
            <a:endParaRPr lang="en-US" sz="13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4308620" y="2704089"/>
            <a:ext cx="3685986" cy="9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>
                <a:solidFill>
                  <a:srgbClr val="000000"/>
                </a:solidFill>
                <a:latin typeface="Open Sans Extra Bold"/>
              </a:rPr>
              <a:t>•Professionnels à la recherche de                     formations continues et de                             développement de compétences.                                                 </a:t>
            </a:r>
          </a:p>
          <a:p>
            <a:pPr algn="ctr">
              <a:lnSpc>
                <a:spcPts val="1852"/>
              </a:lnSpc>
            </a:pPr>
            <a:endParaRPr lang="en-US" sz="13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4213370" y="3718414"/>
            <a:ext cx="3798903" cy="68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>
                <a:solidFill>
                  <a:srgbClr val="000000"/>
                </a:solidFill>
                <a:latin typeface="Open Sans Extra Bold"/>
              </a:rPr>
              <a:t>•Entreprises et organisations cherchant à former leurs employés.                               </a:t>
            </a:r>
          </a:p>
          <a:p>
            <a:pPr algn="ctr">
              <a:lnSpc>
                <a:spcPts val="1852"/>
              </a:lnSpc>
            </a:pPr>
            <a:endParaRPr lang="en-US" sz="1323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4254699" y="4788833"/>
            <a:ext cx="3798903" cy="9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Établissements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scolaires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universitaires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cherchant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à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compléter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leur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offre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             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d'apprentissage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3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323" dirty="0">
                <a:solidFill>
                  <a:srgbClr val="000000"/>
                </a:solidFill>
                <a:latin typeface="Open Sans Extra Bold"/>
              </a:rPr>
              <a:t>.                            </a:t>
            </a:r>
          </a:p>
          <a:p>
            <a:pPr algn="ctr">
              <a:lnSpc>
                <a:spcPts val="1852"/>
              </a:lnSpc>
            </a:pPr>
            <a:endParaRPr lang="en-US" sz="13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8839746" y="7686829"/>
            <a:ext cx="0" cy="2456801"/>
          </a:xfrm>
          <a:prstGeom prst="line">
            <a:avLst/>
          </a:prstGeom>
          <a:ln w="38100" cap="flat">
            <a:solidFill>
              <a:srgbClr val="FAC5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63"/>
          <p:cNvSpPr txBox="1"/>
          <p:nvPr/>
        </p:nvSpPr>
        <p:spPr>
          <a:xfrm>
            <a:off x="4529286" y="5468731"/>
            <a:ext cx="2421542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Plateforme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technologique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robuste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évolutive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pour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héberger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les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en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ligne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4373396" y="6259309"/>
            <a:ext cx="2494160" cy="63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•Équipe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développement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de       maintenance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informatique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4378184" y="6885459"/>
            <a:ext cx="2327416" cy="85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2"/>
              </a:lnSpc>
            </a:pP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•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Contenu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éducatif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qualité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, y               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compris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cours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,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ressources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 et    des </a:t>
            </a:r>
            <a:r>
              <a:rPr lang="en-US" sz="1223" dirty="0" err="1">
                <a:solidFill>
                  <a:srgbClr val="000000"/>
                </a:solidFill>
                <a:latin typeface="Open Sans Extra Bold"/>
              </a:rPr>
              <a:t>évaluations</a:t>
            </a:r>
            <a:r>
              <a:rPr lang="en-US" sz="1223" dirty="0">
                <a:solidFill>
                  <a:srgbClr val="000000"/>
                </a:solidFill>
                <a:latin typeface="Open Sans Extra Bold"/>
              </a:rPr>
              <a:t>.                                             </a:t>
            </a:r>
          </a:p>
          <a:p>
            <a:pPr algn="ctr">
              <a:lnSpc>
                <a:spcPts val="1712"/>
              </a:lnSpc>
            </a:pPr>
            <a:endParaRPr lang="en-US" sz="1223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66" name="Freeform 66"/>
          <p:cNvSpPr/>
          <p:nvPr/>
        </p:nvSpPr>
        <p:spPr>
          <a:xfrm rot="-2942733" flipH="1">
            <a:off x="-1897713" y="418026"/>
            <a:ext cx="4213366" cy="481243"/>
          </a:xfrm>
          <a:custGeom>
            <a:avLst/>
            <a:gdLst/>
            <a:ahLst/>
            <a:cxnLst/>
            <a:rect l="l" t="t" r="r" b="b"/>
            <a:pathLst>
              <a:path w="4213366" h="481243">
                <a:moveTo>
                  <a:pt x="4213365" y="0"/>
                </a:moveTo>
                <a:lnTo>
                  <a:pt x="0" y="0"/>
                </a:lnTo>
                <a:lnTo>
                  <a:pt x="0" y="481243"/>
                </a:lnTo>
                <a:lnTo>
                  <a:pt x="4213365" y="481243"/>
                </a:lnTo>
                <a:lnTo>
                  <a:pt x="42133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0318" b="-95070"/>
            </a:stretch>
          </a:blipFill>
        </p:spPr>
      </p:sp>
    </p:spTree>
    <p:extLst>
      <p:ext uri="{BB962C8B-B14F-4D97-AF65-F5344CB8AC3E}">
        <p14:creationId xmlns:p14="http://schemas.microsoft.com/office/powerpoint/2010/main" val="218506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16745">
            <a:off x="12537760" y="5402034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6745">
            <a:off x="7616063" y="-23683"/>
            <a:ext cx="9769056" cy="3072812"/>
          </a:xfrm>
          <a:custGeom>
            <a:avLst/>
            <a:gdLst/>
            <a:ahLst/>
            <a:cxnLst/>
            <a:rect l="l" t="t" r="r" b="b"/>
            <a:pathLst>
              <a:path w="9769056" h="3072812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16745">
            <a:off x="6177408" y="768153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5" name="Freeform 5"/>
          <p:cNvSpPr/>
          <p:nvPr/>
        </p:nvSpPr>
        <p:spPr>
          <a:xfrm rot="2816745">
            <a:off x="14528739" y="9831871"/>
            <a:ext cx="5461122" cy="1257455"/>
          </a:xfrm>
          <a:custGeom>
            <a:avLst/>
            <a:gdLst/>
            <a:ahLst/>
            <a:cxnLst/>
            <a:rect l="l" t="t" r="r" b="b"/>
            <a:pathLst>
              <a:path w="5461122" h="1257455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160" b="-234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25511" y="448215"/>
            <a:ext cx="9390570" cy="9390570"/>
          </a:xfrm>
          <a:custGeom>
            <a:avLst/>
            <a:gdLst/>
            <a:ahLst/>
            <a:cxnLst/>
            <a:rect l="l" t="t" r="r" b="b"/>
            <a:pathLst>
              <a:path w="9390570" h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19305" y="942008"/>
            <a:ext cx="8402983" cy="8402983"/>
          </a:xfrm>
          <a:custGeom>
            <a:avLst/>
            <a:gdLst/>
            <a:ahLst/>
            <a:cxnLst/>
            <a:rect l="l" t="t" r="r" b="b"/>
            <a:pathLst>
              <a:path w="8402983" h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3718" y="1406421"/>
            <a:ext cx="7474157" cy="7474157"/>
          </a:xfrm>
          <a:custGeom>
            <a:avLst/>
            <a:gdLst/>
            <a:ahLst/>
            <a:cxnLst/>
            <a:rect l="l" t="t" r="r" b="b"/>
            <a:pathLst>
              <a:path w="7474157" h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05486" y="1828190"/>
            <a:ext cx="6630621" cy="663062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92320" y="277894"/>
            <a:ext cx="1501611" cy="1501611"/>
          </a:xfrm>
          <a:custGeom>
            <a:avLst/>
            <a:gdLst/>
            <a:ahLst/>
            <a:cxnLst/>
            <a:rect l="l" t="t" r="r" b="b"/>
            <a:pathLst>
              <a:path w="1501611" h="1501611">
                <a:moveTo>
                  <a:pt x="0" y="0"/>
                </a:moveTo>
                <a:lnTo>
                  <a:pt x="1501612" y="0"/>
                </a:lnTo>
                <a:lnTo>
                  <a:pt x="1501612" y="1501612"/>
                </a:lnTo>
                <a:lnTo>
                  <a:pt x="0" y="15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10558" y="7621235"/>
            <a:ext cx="1259344" cy="1259344"/>
          </a:xfrm>
          <a:custGeom>
            <a:avLst/>
            <a:gdLst/>
            <a:ahLst/>
            <a:cxnLst/>
            <a:rect l="l" t="t" r="r" b="b"/>
            <a:pathLst>
              <a:path w="1259344" h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62200" y="7353924"/>
            <a:ext cx="837576" cy="837576"/>
          </a:xfrm>
          <a:custGeom>
            <a:avLst/>
            <a:gdLst/>
            <a:ahLst/>
            <a:cxnLst/>
            <a:rect l="l" t="t" r="r" b="b"/>
            <a:pathLst>
              <a:path w="837576" h="837576">
                <a:moveTo>
                  <a:pt x="0" y="0"/>
                </a:moveTo>
                <a:lnTo>
                  <a:pt x="837575" y="0"/>
                </a:lnTo>
                <a:lnTo>
                  <a:pt x="837575" y="837576"/>
                </a:lnTo>
                <a:lnTo>
                  <a:pt x="0" y="837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29371" y="7355418"/>
            <a:ext cx="814229" cy="814229"/>
          </a:xfrm>
          <a:custGeom>
            <a:avLst/>
            <a:gdLst/>
            <a:ahLst/>
            <a:cxnLst/>
            <a:rect l="l" t="t" r="r" b="b"/>
            <a:pathLst>
              <a:path w="814229" h="814229">
                <a:moveTo>
                  <a:pt x="0" y="0"/>
                </a:moveTo>
                <a:lnTo>
                  <a:pt x="814228" y="0"/>
                </a:lnTo>
                <a:lnTo>
                  <a:pt x="814228" y="814229"/>
                </a:lnTo>
                <a:lnTo>
                  <a:pt x="0" y="8142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88648" y="7403080"/>
            <a:ext cx="770936" cy="770936"/>
          </a:xfrm>
          <a:custGeom>
            <a:avLst/>
            <a:gdLst/>
            <a:ahLst/>
            <a:cxnLst/>
            <a:rect l="l" t="t" r="r" b="b"/>
            <a:pathLst>
              <a:path w="770936" h="770936">
                <a:moveTo>
                  <a:pt x="0" y="0"/>
                </a:moveTo>
                <a:lnTo>
                  <a:pt x="770936" y="0"/>
                </a:lnTo>
                <a:lnTo>
                  <a:pt x="770936" y="770936"/>
                </a:lnTo>
                <a:lnTo>
                  <a:pt x="0" y="7709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3143000"/>
            <a:ext cx="7429541" cy="15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76"/>
              </a:lnSpc>
            </a:pPr>
            <a:r>
              <a:rPr lang="en-US" sz="10066">
                <a:solidFill>
                  <a:srgbClr val="000000"/>
                </a:solidFill>
                <a:latin typeface="Poppins Bold"/>
              </a:rPr>
              <a:t>MERCI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3304" y="4516642"/>
            <a:ext cx="7429541" cy="118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1"/>
              </a:lnSpc>
            </a:pPr>
            <a:r>
              <a:rPr lang="en-US" sz="4019" spc="1048" dirty="0">
                <a:solidFill>
                  <a:srgbClr val="000000"/>
                </a:solidFill>
                <a:latin typeface="Poppins Medium Bold"/>
              </a:rPr>
              <a:t>pour </a:t>
            </a:r>
            <a:r>
              <a:rPr lang="en-US" sz="4019" spc="1048" dirty="0" err="1">
                <a:solidFill>
                  <a:srgbClr val="000000"/>
                </a:solidFill>
                <a:latin typeface="Poppins Medium Bold"/>
              </a:rPr>
              <a:t>votre</a:t>
            </a:r>
            <a:r>
              <a:rPr lang="en-US" sz="4019" spc="1048" dirty="0">
                <a:solidFill>
                  <a:srgbClr val="000000"/>
                </a:solidFill>
                <a:latin typeface="Poppins Medium Bold"/>
              </a:rPr>
              <a:t>                                                   attention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569" y="6202852"/>
            <a:ext cx="7842063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>
                <a:solidFill>
                  <a:srgbClr val="000000"/>
                </a:solidFill>
                <a:latin typeface="Open Sans Bold"/>
                <a:hlinkClick r:id="rId17" tooltip="mailto:ElearnItDz@gmail.com"/>
              </a:rPr>
              <a:t>ElearnItDz@gmail.com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990D523-C336-EA9E-F99F-A7F050039AE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35" y="4174613"/>
            <a:ext cx="5928066" cy="18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9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1025</Words>
  <Application>Microsoft Office PowerPoint</Application>
  <PresentationFormat>Personnalisé</PresentationFormat>
  <Paragraphs>90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8" baseType="lpstr">
      <vt:lpstr>Poppins ExtraBold</vt:lpstr>
      <vt:lpstr>Open Sans Extra Bold</vt:lpstr>
      <vt:lpstr>Poppins</vt:lpstr>
      <vt:lpstr>Noto Serif</vt:lpstr>
      <vt:lpstr>Open Sans Bold</vt:lpstr>
      <vt:lpstr>Poppins Medium Bold</vt:lpstr>
      <vt:lpstr>Poppins Bold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Modern Professional Enterprise Resource Planning Presentation</dc:title>
  <cp:lastModifiedBy>derdour mohamed</cp:lastModifiedBy>
  <cp:revision>8</cp:revision>
  <dcterms:created xsi:type="dcterms:W3CDTF">2006-08-16T00:00:00Z</dcterms:created>
  <dcterms:modified xsi:type="dcterms:W3CDTF">2023-06-20T17:26:01Z</dcterms:modified>
  <dc:identifier>DAFl4YJmoM8</dc:identifier>
</cp:coreProperties>
</file>